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72" r:id="rId5"/>
  </p:sldMasterIdLst>
  <p:notesMasterIdLst>
    <p:notesMasterId r:id="rId16"/>
  </p:notesMasterIdLst>
  <p:handoutMasterIdLst>
    <p:handoutMasterId r:id="rId17"/>
  </p:handoutMasterIdLst>
  <p:sldIdLst>
    <p:sldId id="268" r:id="rId6"/>
    <p:sldId id="264" r:id="rId7"/>
    <p:sldId id="271" r:id="rId8"/>
    <p:sldId id="272" r:id="rId9"/>
    <p:sldId id="273" r:id="rId10"/>
    <p:sldId id="274" r:id="rId11"/>
    <p:sldId id="275" r:id="rId12"/>
    <p:sldId id="276" r:id="rId13"/>
    <p:sldId id="277" r:id="rId14"/>
    <p:sldId id="270"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Roboto" panose="020B0604020202020204" charset="0"/>
      <p:regular r:id="rId22"/>
      <p:bold r:id="rId23"/>
      <p:italic r:id="rId24"/>
      <p:boldItalic r:id="rId25"/>
    </p:embeddedFont>
    <p:embeddedFont>
      <p:font typeface="Twinkl" panose="020B0604020202020204"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CCB"/>
    <a:srgbClr val="FFFFFF"/>
    <a:srgbClr val="CFB6D9"/>
    <a:srgbClr val="F05B70"/>
    <a:srgbClr val="21A6F9"/>
    <a:srgbClr val="4DB1E3"/>
    <a:srgbClr val="E34192"/>
    <a:srgbClr val="18A0DB"/>
    <a:srgbClr val="DE1E5A"/>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showGuides="1">
      <p:cViewPr varScale="1">
        <p:scale>
          <a:sx n="113" d="100"/>
          <a:sy n="113" d="100"/>
        </p:scale>
        <p:origin x="1536" y="11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10/02/2025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10/02/2025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274320" y="285750"/>
            <a:ext cx="8595360" cy="6286500"/>
          </a:xfrm>
          <a:prstGeom prst="roundRect">
            <a:avLst>
              <a:gd name="adj" fmla="val 3740"/>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3CCA061-E1BC-0CDC-6D17-99F615EFC95B}"/>
              </a:ext>
            </a:extLst>
          </p:cNvPr>
          <p:cNvGrpSpPr/>
          <p:nvPr/>
        </p:nvGrpSpPr>
        <p:grpSpPr>
          <a:xfrm>
            <a:off x="791741" y="616350"/>
            <a:ext cx="7792018" cy="2743199"/>
            <a:chOff x="842696" y="616351"/>
            <a:chExt cx="7792018" cy="2743199"/>
          </a:xfrm>
        </p:grpSpPr>
        <p:sp>
          <p:nvSpPr>
            <p:cNvPr id="17" name="Rounded Rectangle 16">
              <a:extLst>
                <a:ext uri="{FF2B5EF4-FFF2-40B4-BE49-F238E27FC236}">
                  <a16:creationId xmlns:a16="http://schemas.microsoft.com/office/drawing/2014/main" id="{5B4D8C8E-6E70-B91A-8AD4-8BB082F4C76E}"/>
                </a:ext>
              </a:extLst>
            </p:cNvPr>
            <p:cNvSpPr/>
            <p:nvPr/>
          </p:nvSpPr>
          <p:spPr>
            <a:xfrm>
              <a:off x="842696" y="616351"/>
              <a:ext cx="7792018" cy="2743199"/>
            </a:xfrm>
            <a:prstGeom prst="roundRect">
              <a:avLst>
                <a:gd name="adj" fmla="val 50000"/>
              </a:avLst>
            </a:prstGeom>
            <a:solidFill>
              <a:srgbClr val="FACCCB"/>
            </a:solidFill>
            <a:ln w="41275">
              <a:solidFill>
                <a:srgbClr val="F05B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cNvSpPr/>
            <p:nvPr/>
          </p:nvSpPr>
          <p:spPr>
            <a:xfrm>
              <a:off x="3420321" y="1526285"/>
              <a:ext cx="4942390" cy="923330"/>
            </a:xfrm>
            <a:prstGeom prst="rect">
              <a:avLst/>
            </a:prstGeom>
          </p:spPr>
          <p:txBody>
            <a:bodyPr wrap="square" lIns="0" tIns="0" rIns="0" bIns="0">
              <a:spAutoFit/>
            </a:bodyPr>
            <a:lstStyle/>
            <a:p>
              <a:pPr rtl="0">
                <a:spcBef>
                  <a:spcPts val="0"/>
                </a:spcBef>
                <a:spcAft>
                  <a:spcPts val="0"/>
                </a:spcAft>
              </a:pPr>
              <a:r>
                <a:rPr lang="en-GB" sz="2000" b="0" i="0" u="none" strike="noStrike" dirty="0">
                  <a:solidFill>
                    <a:srgbClr val="1C1C1C"/>
                  </a:solidFill>
                  <a:effectLst/>
                  <a:latin typeface="Twinkl" panose="02000000000000000000" pitchFamily="2" charset="77"/>
                </a:rPr>
                <a:t>Valentine was a Roman priest who lived during the third century. At the time, Rome was ruled by an emperor called Claudius.</a:t>
              </a:r>
            </a:p>
          </p:txBody>
        </p:sp>
      </p:grpSp>
      <p:grpSp>
        <p:nvGrpSpPr>
          <p:cNvPr id="10" name="Group 9">
            <a:extLst>
              <a:ext uri="{FF2B5EF4-FFF2-40B4-BE49-F238E27FC236}">
                <a16:creationId xmlns:a16="http://schemas.microsoft.com/office/drawing/2014/main" id="{1D46CBC1-2586-144B-CD85-5A5F3EBFCBB1}"/>
              </a:ext>
            </a:extLst>
          </p:cNvPr>
          <p:cNvGrpSpPr/>
          <p:nvPr/>
        </p:nvGrpSpPr>
        <p:grpSpPr>
          <a:xfrm>
            <a:off x="509286" y="616350"/>
            <a:ext cx="2743200" cy="2743200"/>
            <a:chOff x="1469985" y="3657600"/>
            <a:chExt cx="2743200" cy="2743200"/>
          </a:xfrm>
        </p:grpSpPr>
        <p:sp>
          <p:nvSpPr>
            <p:cNvPr id="9" name="Oval 8">
              <a:extLst>
                <a:ext uri="{FF2B5EF4-FFF2-40B4-BE49-F238E27FC236}">
                  <a16:creationId xmlns:a16="http://schemas.microsoft.com/office/drawing/2014/main" id="{55DA88D4-E2A3-95D9-696E-57F282362AAF}"/>
                </a:ext>
              </a:extLst>
            </p:cNvPr>
            <p:cNvSpPr/>
            <p:nvPr/>
          </p:nvSpPr>
          <p:spPr>
            <a:xfrm>
              <a:off x="1469985" y="3657600"/>
              <a:ext cx="2743200" cy="2743200"/>
            </a:xfrm>
            <a:prstGeom prst="ellipse">
              <a:avLst/>
            </a:prstGeom>
            <a:solidFill>
              <a:srgbClr val="F05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artoon of a person holding a knife&#10;&#10;Description automatically generated with low confidence">
              <a:extLst>
                <a:ext uri="{FF2B5EF4-FFF2-40B4-BE49-F238E27FC236}">
                  <a16:creationId xmlns:a16="http://schemas.microsoft.com/office/drawing/2014/main" id="{3A134B0E-8B15-33F5-44F2-BBAD8EBBB67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017" t="-3949" r="-3859"/>
            <a:stretch/>
          </p:blipFill>
          <p:spPr>
            <a:xfrm>
              <a:off x="1469985" y="3657600"/>
              <a:ext cx="2743200" cy="2743200"/>
            </a:xfrm>
            <a:prstGeom prst="ellipse">
              <a:avLst/>
            </a:prstGeom>
          </p:spPr>
        </p:pic>
      </p:grpSp>
      <p:grpSp>
        <p:nvGrpSpPr>
          <p:cNvPr id="24" name="Group 23">
            <a:extLst>
              <a:ext uri="{FF2B5EF4-FFF2-40B4-BE49-F238E27FC236}">
                <a16:creationId xmlns:a16="http://schemas.microsoft.com/office/drawing/2014/main" id="{A8741A34-5A1E-C077-2723-1B585341F39C}"/>
              </a:ext>
            </a:extLst>
          </p:cNvPr>
          <p:cNvGrpSpPr/>
          <p:nvPr/>
        </p:nvGrpSpPr>
        <p:grpSpPr>
          <a:xfrm>
            <a:off x="607850" y="3606406"/>
            <a:ext cx="7792018" cy="2743199"/>
            <a:chOff x="675991" y="3557132"/>
            <a:chExt cx="7792018" cy="2743199"/>
          </a:xfrm>
        </p:grpSpPr>
        <p:sp>
          <p:nvSpPr>
            <p:cNvPr id="18" name="Rounded Rectangle 17">
              <a:extLst>
                <a:ext uri="{FF2B5EF4-FFF2-40B4-BE49-F238E27FC236}">
                  <a16:creationId xmlns:a16="http://schemas.microsoft.com/office/drawing/2014/main" id="{F1D9A173-3299-453A-C683-F1DBFF748AC8}"/>
                </a:ext>
              </a:extLst>
            </p:cNvPr>
            <p:cNvSpPr/>
            <p:nvPr/>
          </p:nvSpPr>
          <p:spPr>
            <a:xfrm>
              <a:off x="675991" y="3557132"/>
              <a:ext cx="7792018" cy="2743199"/>
            </a:xfrm>
            <a:prstGeom prst="roundRect">
              <a:avLst>
                <a:gd name="adj" fmla="val 50000"/>
              </a:avLst>
            </a:prstGeom>
            <a:solidFill>
              <a:srgbClr val="FACCCB"/>
            </a:solidFill>
            <a:ln w="41275">
              <a:solidFill>
                <a:srgbClr val="F05B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a:extLst>
                <a:ext uri="{FF2B5EF4-FFF2-40B4-BE49-F238E27FC236}">
                  <a16:creationId xmlns:a16="http://schemas.microsoft.com/office/drawing/2014/main" id="{CD3C901A-89EB-91CC-E321-BB6AEDDF64C1}"/>
                </a:ext>
              </a:extLst>
            </p:cNvPr>
            <p:cNvSpPr/>
            <p:nvPr/>
          </p:nvSpPr>
          <p:spPr>
            <a:xfrm>
              <a:off x="1233832" y="4408385"/>
              <a:ext cx="4826643" cy="923330"/>
            </a:xfrm>
            <a:prstGeom prst="rect">
              <a:avLst/>
            </a:prstGeom>
          </p:spPr>
          <p:txBody>
            <a:bodyPr wrap="square" lIns="0" tIns="0" rIns="0" bIns="0">
              <a:spAutoFit/>
            </a:bodyPr>
            <a:lstStyle/>
            <a:p>
              <a:pPr rtl="0">
                <a:spcBef>
                  <a:spcPts val="0"/>
                </a:spcBef>
                <a:spcAft>
                  <a:spcPts val="0"/>
                </a:spcAft>
              </a:pPr>
              <a:r>
                <a:rPr lang="en-GB" sz="2000" b="0" i="0" dirty="0">
                  <a:solidFill>
                    <a:srgbClr val="000000"/>
                  </a:solidFill>
                  <a:effectLst/>
                  <a:latin typeface="Twinkl" panose="02000000000000000000" pitchFamily="2" charset="77"/>
                </a:rPr>
                <a:t>Claudius was sometimes known as Claudius the Cruel. He was involved in many wars and battles.</a:t>
              </a:r>
              <a:endParaRPr lang="en-GB" sz="2000" b="0" i="0" u="none" strike="noStrike" dirty="0">
                <a:solidFill>
                  <a:srgbClr val="1C1C1C"/>
                </a:solidFill>
                <a:effectLst/>
                <a:latin typeface="Twinkl" panose="02000000000000000000" pitchFamily="2" charset="77"/>
              </a:endParaRPr>
            </a:p>
          </p:txBody>
        </p:sp>
      </p:grpSp>
      <p:grpSp>
        <p:nvGrpSpPr>
          <p:cNvPr id="14" name="Group 13">
            <a:extLst>
              <a:ext uri="{FF2B5EF4-FFF2-40B4-BE49-F238E27FC236}">
                <a16:creationId xmlns:a16="http://schemas.microsoft.com/office/drawing/2014/main" id="{8FE7CBB0-4B30-10A8-9F66-C26A80EF531B}"/>
              </a:ext>
            </a:extLst>
          </p:cNvPr>
          <p:cNvGrpSpPr/>
          <p:nvPr/>
        </p:nvGrpSpPr>
        <p:grpSpPr>
          <a:xfrm>
            <a:off x="5840559" y="3599874"/>
            <a:ext cx="2743200" cy="2756261"/>
            <a:chOff x="4413539" y="3578498"/>
            <a:chExt cx="2743200" cy="2756261"/>
          </a:xfrm>
        </p:grpSpPr>
        <p:sp>
          <p:nvSpPr>
            <p:cNvPr id="12" name="Oval 11">
              <a:extLst>
                <a:ext uri="{FF2B5EF4-FFF2-40B4-BE49-F238E27FC236}">
                  <a16:creationId xmlns:a16="http://schemas.microsoft.com/office/drawing/2014/main" id="{96FEC94A-8517-25CB-A91A-CFBF87953E97}"/>
                </a:ext>
              </a:extLst>
            </p:cNvPr>
            <p:cNvSpPr/>
            <p:nvPr/>
          </p:nvSpPr>
          <p:spPr>
            <a:xfrm>
              <a:off x="4413539" y="3585029"/>
              <a:ext cx="2743200" cy="2743200"/>
            </a:xfrm>
            <a:prstGeom prst="ellipse">
              <a:avLst/>
            </a:prstGeom>
            <a:solidFill>
              <a:srgbClr val="F05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ith yellow hair&#10;&#10;Description automatically generated with low confidence">
              <a:extLst>
                <a:ext uri="{FF2B5EF4-FFF2-40B4-BE49-F238E27FC236}">
                  <a16:creationId xmlns:a16="http://schemas.microsoft.com/office/drawing/2014/main" id="{489A1061-7C45-460E-677C-4D18343A44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470" b="-1"/>
            <a:stretch/>
          </p:blipFill>
          <p:spPr>
            <a:xfrm>
              <a:off x="4420753" y="3578498"/>
              <a:ext cx="2724411" cy="2756261"/>
            </a:xfrm>
            <a:prstGeom prst="ellipse">
              <a:avLst/>
            </a:prstGeom>
          </p:spPr>
        </p:pic>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75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2" presetClass="entr" presetSubtype="2" fill="hold" nodeType="afterEffect">
                                  <p:stCondLst>
                                    <p:cond delay="75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p:tgtEl>
                                          <p:spTgt spid="24"/>
                                        </p:tgtEl>
                                        <p:attrNameLst>
                                          <p:attrName>ppt_x</p:attrName>
                                        </p:attrNameLst>
                                      </p:cBhvr>
                                      <p:tavLst>
                                        <p:tav tm="0">
                                          <p:val>
                                            <p:strVal val="#ppt_x+#ppt_w*1.125000"/>
                                          </p:val>
                                        </p:tav>
                                        <p:tav tm="100000">
                                          <p:val>
                                            <p:strVal val="#ppt_x"/>
                                          </p:val>
                                        </p:tav>
                                      </p:tavLst>
                                    </p:anim>
                                    <p:animEffect transition="in" filter="wipe(left)">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6673FCB-41C5-50CE-13D8-A4D1BBB38C4F}"/>
              </a:ext>
            </a:extLst>
          </p:cNvPr>
          <p:cNvGrpSpPr/>
          <p:nvPr/>
        </p:nvGrpSpPr>
        <p:grpSpPr>
          <a:xfrm>
            <a:off x="5287557" y="338345"/>
            <a:ext cx="3298785" cy="6076710"/>
            <a:chOff x="5335929" y="358814"/>
            <a:chExt cx="3298785" cy="6076710"/>
          </a:xfrm>
        </p:grpSpPr>
        <p:sp>
          <p:nvSpPr>
            <p:cNvPr id="8" name="Oval 7">
              <a:extLst>
                <a:ext uri="{FF2B5EF4-FFF2-40B4-BE49-F238E27FC236}">
                  <a16:creationId xmlns:a16="http://schemas.microsoft.com/office/drawing/2014/main" id="{C1371F79-33C5-5BFE-98DF-72488ECD2422}"/>
                </a:ext>
              </a:extLst>
            </p:cNvPr>
            <p:cNvSpPr/>
            <p:nvPr/>
          </p:nvSpPr>
          <p:spPr>
            <a:xfrm>
              <a:off x="5335929" y="6007261"/>
              <a:ext cx="3194613" cy="428263"/>
            </a:xfrm>
            <a:prstGeom prst="ellipse">
              <a:avLst/>
            </a:prstGeom>
            <a:solidFill>
              <a:schemeClr val="tx2">
                <a:lumMod val="60000"/>
                <a:lumOff val="40000"/>
                <a:alpha val="8068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doll&#10;&#10;Description automatically generated">
              <a:extLst>
                <a:ext uri="{FF2B5EF4-FFF2-40B4-BE49-F238E27FC236}">
                  <a16:creationId xmlns:a16="http://schemas.microsoft.com/office/drawing/2014/main" id="{B4422DB9-E912-3D41-F7E5-FF568E7B0D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5929" y="358814"/>
              <a:ext cx="3298785" cy="5951542"/>
            </a:xfrm>
            <a:prstGeom prst="rect">
              <a:avLst/>
            </a:prstGeom>
          </p:spPr>
        </p:pic>
      </p:grpSp>
      <p:grpSp>
        <p:nvGrpSpPr>
          <p:cNvPr id="18" name="Group 17">
            <a:extLst>
              <a:ext uri="{FF2B5EF4-FFF2-40B4-BE49-F238E27FC236}">
                <a16:creationId xmlns:a16="http://schemas.microsoft.com/office/drawing/2014/main" id="{7770FD3F-ED5E-9DE5-3E97-225317C3CCDD}"/>
              </a:ext>
            </a:extLst>
          </p:cNvPr>
          <p:cNvGrpSpPr/>
          <p:nvPr/>
        </p:nvGrpSpPr>
        <p:grpSpPr>
          <a:xfrm>
            <a:off x="532436" y="373787"/>
            <a:ext cx="3790710" cy="6069487"/>
            <a:chOff x="532436" y="358814"/>
            <a:chExt cx="3790710" cy="6069487"/>
          </a:xfrm>
        </p:grpSpPr>
        <p:grpSp>
          <p:nvGrpSpPr>
            <p:cNvPr id="16" name="Group 15">
              <a:extLst>
                <a:ext uri="{FF2B5EF4-FFF2-40B4-BE49-F238E27FC236}">
                  <a16:creationId xmlns:a16="http://schemas.microsoft.com/office/drawing/2014/main" id="{40A96B27-4D0A-572B-B27C-8B7670D507EE}"/>
                </a:ext>
              </a:extLst>
            </p:cNvPr>
            <p:cNvGrpSpPr/>
            <p:nvPr/>
          </p:nvGrpSpPr>
          <p:grpSpPr>
            <a:xfrm>
              <a:off x="532436" y="358814"/>
              <a:ext cx="3790710" cy="6069487"/>
              <a:chOff x="630818" y="1308657"/>
              <a:chExt cx="3790710" cy="6069487"/>
            </a:xfrm>
          </p:grpSpPr>
          <p:sp>
            <p:nvSpPr>
              <p:cNvPr id="10" name="Rounded Rectangle 9">
                <a:extLst>
                  <a:ext uri="{FF2B5EF4-FFF2-40B4-BE49-F238E27FC236}">
                    <a16:creationId xmlns:a16="http://schemas.microsoft.com/office/drawing/2014/main" id="{CAB0EAFE-880C-0D31-1725-DDBB15A489D1}"/>
                  </a:ext>
                </a:extLst>
              </p:cNvPr>
              <p:cNvSpPr/>
              <p:nvPr/>
            </p:nvSpPr>
            <p:spPr>
              <a:xfrm rot="5400000">
                <a:off x="-508570" y="2448046"/>
                <a:ext cx="6069487" cy="3790709"/>
              </a:xfrm>
              <a:prstGeom prst="roundRect">
                <a:avLst>
                  <a:gd name="adj" fmla="val 50000"/>
                </a:avLst>
              </a:prstGeom>
              <a:solidFill>
                <a:srgbClr val="FACCCB"/>
              </a:solidFill>
              <a:ln w="41275">
                <a:solidFill>
                  <a:srgbClr val="F05B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805C055-D061-8D96-C097-A5A56383E552}"/>
                  </a:ext>
                </a:extLst>
              </p:cNvPr>
              <p:cNvGrpSpPr/>
              <p:nvPr/>
            </p:nvGrpSpPr>
            <p:grpSpPr>
              <a:xfrm>
                <a:off x="630818" y="1666341"/>
                <a:ext cx="3790709" cy="5711803"/>
                <a:chOff x="509284" y="751941"/>
                <a:chExt cx="3790709" cy="5711803"/>
              </a:xfrm>
            </p:grpSpPr>
            <p:sp>
              <p:nvSpPr>
                <p:cNvPr id="12" name="Rounded Rectangle 11">
                  <a:extLst>
                    <a:ext uri="{FF2B5EF4-FFF2-40B4-BE49-F238E27FC236}">
                      <a16:creationId xmlns:a16="http://schemas.microsoft.com/office/drawing/2014/main" id="{81BB3A0E-4B60-2B3E-3555-CE5F1E64C7C7}"/>
                    </a:ext>
                  </a:extLst>
                </p:cNvPr>
                <p:cNvSpPr/>
                <p:nvPr/>
              </p:nvSpPr>
              <p:spPr>
                <a:xfrm rot="5400000">
                  <a:off x="1284182" y="3447932"/>
                  <a:ext cx="2240914" cy="3790709"/>
                </a:xfrm>
                <a:prstGeom prst="roundRect">
                  <a:avLst>
                    <a:gd name="adj" fmla="val 0"/>
                  </a:avLst>
                </a:prstGeom>
                <a:solidFill>
                  <a:srgbClr val="FACCCB"/>
                </a:solidFill>
                <a:ln w="41275">
                  <a:solidFill>
                    <a:srgbClr val="F05B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F017A29B-E323-9DF4-160A-56D77C6FE800}"/>
                    </a:ext>
                  </a:extLst>
                </p:cNvPr>
                <p:cNvGrpSpPr/>
                <p:nvPr/>
              </p:nvGrpSpPr>
              <p:grpSpPr>
                <a:xfrm>
                  <a:off x="1033039" y="751941"/>
                  <a:ext cx="2743200" cy="2743200"/>
                  <a:chOff x="1469985" y="3657600"/>
                  <a:chExt cx="2743200" cy="2743200"/>
                </a:xfrm>
              </p:grpSpPr>
              <p:sp>
                <p:nvSpPr>
                  <p:cNvPr id="4" name="Oval 3">
                    <a:extLst>
                      <a:ext uri="{FF2B5EF4-FFF2-40B4-BE49-F238E27FC236}">
                        <a16:creationId xmlns:a16="http://schemas.microsoft.com/office/drawing/2014/main" id="{3FB65912-82C6-1CB0-6A6C-E13518F5DB5B}"/>
                      </a:ext>
                    </a:extLst>
                  </p:cNvPr>
                  <p:cNvSpPr/>
                  <p:nvPr/>
                </p:nvSpPr>
                <p:spPr>
                  <a:xfrm>
                    <a:off x="1469985" y="3657600"/>
                    <a:ext cx="2743200" cy="2743200"/>
                  </a:xfrm>
                  <a:prstGeom prst="ellipse">
                    <a:avLst/>
                  </a:prstGeom>
                  <a:solidFill>
                    <a:srgbClr val="F05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90D203E-FD4E-D23F-A3AE-4D28ECE2CC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518" t="-11246" r="-27779"/>
                  <a:stretch/>
                </p:blipFill>
                <p:spPr>
                  <a:xfrm>
                    <a:off x="1469985" y="3657600"/>
                    <a:ext cx="2743200" cy="2743200"/>
                  </a:xfrm>
                  <a:prstGeom prst="ellipse">
                    <a:avLst/>
                  </a:prstGeom>
                </p:spPr>
              </p:pic>
            </p:grpSp>
            <p:sp>
              <p:nvSpPr>
                <p:cNvPr id="13" name="Rectangle 12">
                  <a:extLst>
                    <a:ext uri="{FF2B5EF4-FFF2-40B4-BE49-F238E27FC236}">
                      <a16:creationId xmlns:a16="http://schemas.microsoft.com/office/drawing/2014/main" id="{883AB072-7EFB-01B4-80E4-7B0754242286}"/>
                    </a:ext>
                  </a:extLst>
                </p:cNvPr>
                <p:cNvSpPr/>
                <p:nvPr/>
              </p:nvSpPr>
              <p:spPr>
                <a:xfrm>
                  <a:off x="534506" y="4066957"/>
                  <a:ext cx="3742219" cy="2368568"/>
                </a:xfrm>
                <a:prstGeom prst="rect">
                  <a:avLst/>
                </a:prstGeom>
                <a:solidFill>
                  <a:srgbClr val="FA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ext">
              <a:extLst>
                <a:ext uri="{FF2B5EF4-FFF2-40B4-BE49-F238E27FC236}">
                  <a16:creationId xmlns:a16="http://schemas.microsoft.com/office/drawing/2014/main" id="{4117D623-663F-CA3E-3B43-4A951816BBF1}"/>
                </a:ext>
              </a:extLst>
            </p:cNvPr>
            <p:cNvSpPr/>
            <p:nvPr/>
          </p:nvSpPr>
          <p:spPr>
            <a:xfrm>
              <a:off x="975050" y="3853870"/>
              <a:ext cx="3177250" cy="2154436"/>
            </a:xfrm>
            <a:prstGeom prst="rect">
              <a:avLst/>
            </a:prstGeom>
          </p:spPr>
          <p:txBody>
            <a:bodyPr wrap="square" lIns="0" tIns="0" rIns="0" bIns="0">
              <a:spAutoFit/>
            </a:bodyPr>
            <a:lstStyle/>
            <a:p>
              <a:pPr rtl="0">
                <a:spcBef>
                  <a:spcPts val="0"/>
                </a:spcBef>
                <a:spcAft>
                  <a:spcPts val="0"/>
                </a:spcAft>
              </a:pPr>
              <a:r>
                <a:rPr lang="en-GB" sz="2000" b="0" i="0" dirty="0">
                  <a:solidFill>
                    <a:srgbClr val="000000"/>
                  </a:solidFill>
                  <a:effectLst/>
                  <a:latin typeface="Twinkl" panose="02000000000000000000" pitchFamily="2" charset="77"/>
                </a:rPr>
                <a:t>Claudius needed a strong army to fight his many wars. Many men did not want to fight as that would mean they would have to leave their wives and children.</a:t>
              </a:r>
              <a:endParaRPr lang="en-GB" sz="2000" b="0" i="0" u="none" strike="noStrike" dirty="0">
                <a:solidFill>
                  <a:srgbClr val="1C1C1C"/>
                </a:solidFill>
                <a:effectLst/>
                <a:latin typeface="Twinkl" panose="02000000000000000000" pitchFamily="2" charset="77"/>
              </a:endParaRPr>
            </a:p>
          </p:txBody>
        </p:sp>
      </p:grpSp>
      <p:pic>
        <p:nvPicPr>
          <p:cNvPr id="21" name="Picture 20">
            <a:extLst>
              <a:ext uri="{FF2B5EF4-FFF2-40B4-BE49-F238E27FC236}">
                <a16:creationId xmlns:a16="http://schemas.microsoft.com/office/drawing/2014/main" id="{2B341753-B31E-9FDF-3774-DFDDB1F30A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570926"/>
            <a:ext cx="9144000" cy="289035"/>
          </a:xfrm>
          <a:prstGeom prst="rect">
            <a:avLst/>
          </a:prstGeom>
        </p:spPr>
      </p:pic>
    </p:spTree>
    <p:extLst>
      <p:ext uri="{BB962C8B-B14F-4D97-AF65-F5344CB8AC3E}">
        <p14:creationId xmlns:p14="http://schemas.microsoft.com/office/powerpoint/2010/main" val="303714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up)">
                                      <p:cBhvr>
                                        <p:cTn id="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7805C65-8829-C4D0-1EC4-9FE51452AA32}"/>
              </a:ext>
            </a:extLst>
          </p:cNvPr>
          <p:cNvGrpSpPr/>
          <p:nvPr/>
        </p:nvGrpSpPr>
        <p:grpSpPr>
          <a:xfrm>
            <a:off x="526828" y="573839"/>
            <a:ext cx="7792018" cy="2743199"/>
            <a:chOff x="675991" y="3557132"/>
            <a:chExt cx="7792018" cy="2743199"/>
          </a:xfrm>
        </p:grpSpPr>
        <p:sp>
          <p:nvSpPr>
            <p:cNvPr id="7" name="Rounded Rectangle 6">
              <a:extLst>
                <a:ext uri="{FF2B5EF4-FFF2-40B4-BE49-F238E27FC236}">
                  <a16:creationId xmlns:a16="http://schemas.microsoft.com/office/drawing/2014/main" id="{62ED9782-785F-FE72-A129-758E8AFF73E4}"/>
                </a:ext>
              </a:extLst>
            </p:cNvPr>
            <p:cNvSpPr/>
            <p:nvPr/>
          </p:nvSpPr>
          <p:spPr>
            <a:xfrm>
              <a:off x="675991" y="3557132"/>
              <a:ext cx="7792018" cy="2743199"/>
            </a:xfrm>
            <a:prstGeom prst="roundRect">
              <a:avLst>
                <a:gd name="adj" fmla="val 50000"/>
              </a:avLst>
            </a:prstGeom>
            <a:solidFill>
              <a:srgbClr val="FACCCB"/>
            </a:solidFill>
            <a:ln w="41275">
              <a:solidFill>
                <a:srgbClr val="F05B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a:extLst>
                <a:ext uri="{FF2B5EF4-FFF2-40B4-BE49-F238E27FC236}">
                  <a16:creationId xmlns:a16="http://schemas.microsoft.com/office/drawing/2014/main" id="{D9CF9AFB-A89D-7BBC-0290-0AC13B7B7CF3}"/>
                </a:ext>
              </a:extLst>
            </p:cNvPr>
            <p:cNvSpPr/>
            <p:nvPr/>
          </p:nvSpPr>
          <p:spPr>
            <a:xfrm>
              <a:off x="1222258" y="4313178"/>
              <a:ext cx="4826643" cy="1231106"/>
            </a:xfrm>
            <a:prstGeom prst="rect">
              <a:avLst/>
            </a:prstGeom>
          </p:spPr>
          <p:txBody>
            <a:bodyPr wrap="square" lIns="0" tIns="0" rIns="0" bIns="0">
              <a:spAutoFit/>
            </a:bodyPr>
            <a:lstStyle/>
            <a:p>
              <a:pPr rtl="0">
                <a:spcBef>
                  <a:spcPts val="0"/>
                </a:spcBef>
                <a:spcAft>
                  <a:spcPts val="0"/>
                </a:spcAft>
              </a:pPr>
              <a:r>
                <a:rPr lang="en-GB" sz="2000" b="0" i="0" dirty="0">
                  <a:solidFill>
                    <a:srgbClr val="000000"/>
                  </a:solidFill>
                  <a:effectLst/>
                  <a:latin typeface="Twinkl" panose="02000000000000000000" pitchFamily="2" charset="77"/>
                </a:rPr>
                <a:t>Claudius came up with a plan. He forbade all men from marrying. This meant that they would have no excuse to join the army and fight in his wars.</a:t>
              </a:r>
              <a:endParaRPr lang="en-GB" sz="2000" b="0" i="0" u="none" strike="noStrike" dirty="0">
                <a:solidFill>
                  <a:srgbClr val="1C1C1C"/>
                </a:solidFill>
                <a:effectLst/>
                <a:latin typeface="Twinkl" panose="02000000000000000000" pitchFamily="2" charset="77"/>
              </a:endParaRPr>
            </a:p>
          </p:txBody>
        </p:sp>
      </p:grpSp>
      <p:grpSp>
        <p:nvGrpSpPr>
          <p:cNvPr id="9" name="Group 8">
            <a:extLst>
              <a:ext uri="{FF2B5EF4-FFF2-40B4-BE49-F238E27FC236}">
                <a16:creationId xmlns:a16="http://schemas.microsoft.com/office/drawing/2014/main" id="{437528C2-D41F-02F2-F607-3620FE23345C}"/>
              </a:ext>
            </a:extLst>
          </p:cNvPr>
          <p:cNvGrpSpPr/>
          <p:nvPr/>
        </p:nvGrpSpPr>
        <p:grpSpPr>
          <a:xfrm>
            <a:off x="5873972" y="567307"/>
            <a:ext cx="2743200" cy="2756261"/>
            <a:chOff x="4413539" y="3578498"/>
            <a:chExt cx="2743200" cy="2756261"/>
          </a:xfrm>
        </p:grpSpPr>
        <p:sp>
          <p:nvSpPr>
            <p:cNvPr id="10" name="Oval 9">
              <a:extLst>
                <a:ext uri="{FF2B5EF4-FFF2-40B4-BE49-F238E27FC236}">
                  <a16:creationId xmlns:a16="http://schemas.microsoft.com/office/drawing/2014/main" id="{274B186B-7AA0-2555-70DB-2671495EDAD5}"/>
                </a:ext>
              </a:extLst>
            </p:cNvPr>
            <p:cNvSpPr/>
            <p:nvPr/>
          </p:nvSpPr>
          <p:spPr>
            <a:xfrm>
              <a:off x="4413539" y="3585029"/>
              <a:ext cx="2743200" cy="2743200"/>
            </a:xfrm>
            <a:prstGeom prst="ellipse">
              <a:avLst/>
            </a:prstGeom>
            <a:solidFill>
              <a:srgbClr val="F05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erson with yellow hair&#10;&#10;Description automatically generated with low confidence">
              <a:extLst>
                <a:ext uri="{FF2B5EF4-FFF2-40B4-BE49-F238E27FC236}">
                  <a16:creationId xmlns:a16="http://schemas.microsoft.com/office/drawing/2014/main" id="{AA05FE50-E379-DC7C-82D0-D214D6BFCB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470" b="-1"/>
            <a:stretch/>
          </p:blipFill>
          <p:spPr>
            <a:xfrm>
              <a:off x="4420753" y="3578498"/>
              <a:ext cx="2724411" cy="2756261"/>
            </a:xfrm>
            <a:prstGeom prst="ellipse">
              <a:avLst/>
            </a:prstGeom>
          </p:spPr>
        </p:pic>
      </p:grpSp>
      <p:grpSp>
        <p:nvGrpSpPr>
          <p:cNvPr id="12" name="Group 11">
            <a:extLst>
              <a:ext uri="{FF2B5EF4-FFF2-40B4-BE49-F238E27FC236}">
                <a16:creationId xmlns:a16="http://schemas.microsoft.com/office/drawing/2014/main" id="{15C8E3C8-2F2B-AADB-08AC-0707ABA8E7FE}"/>
              </a:ext>
            </a:extLst>
          </p:cNvPr>
          <p:cNvGrpSpPr/>
          <p:nvPr/>
        </p:nvGrpSpPr>
        <p:grpSpPr>
          <a:xfrm>
            <a:off x="809283" y="3534433"/>
            <a:ext cx="7792018" cy="2743199"/>
            <a:chOff x="842696" y="616351"/>
            <a:chExt cx="7792018" cy="2743199"/>
          </a:xfrm>
        </p:grpSpPr>
        <p:sp>
          <p:nvSpPr>
            <p:cNvPr id="13" name="Rounded Rectangle 12">
              <a:extLst>
                <a:ext uri="{FF2B5EF4-FFF2-40B4-BE49-F238E27FC236}">
                  <a16:creationId xmlns:a16="http://schemas.microsoft.com/office/drawing/2014/main" id="{400225F1-BE2B-BF7E-DF44-F8265F209DC5}"/>
                </a:ext>
              </a:extLst>
            </p:cNvPr>
            <p:cNvSpPr/>
            <p:nvPr/>
          </p:nvSpPr>
          <p:spPr>
            <a:xfrm>
              <a:off x="842696" y="616351"/>
              <a:ext cx="7792018" cy="2743199"/>
            </a:xfrm>
            <a:prstGeom prst="roundRect">
              <a:avLst>
                <a:gd name="adj" fmla="val 50000"/>
              </a:avLst>
            </a:prstGeom>
            <a:solidFill>
              <a:srgbClr val="FACCCB"/>
            </a:solidFill>
            <a:ln w="41275">
              <a:solidFill>
                <a:srgbClr val="F05B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a:extLst>
                <a:ext uri="{FF2B5EF4-FFF2-40B4-BE49-F238E27FC236}">
                  <a16:creationId xmlns:a16="http://schemas.microsoft.com/office/drawing/2014/main" id="{FF85755C-EF93-2E65-8432-2D72AB76CF7C}"/>
                </a:ext>
              </a:extLst>
            </p:cNvPr>
            <p:cNvSpPr/>
            <p:nvPr/>
          </p:nvSpPr>
          <p:spPr>
            <a:xfrm>
              <a:off x="3519829" y="1372397"/>
              <a:ext cx="4576474" cy="1231106"/>
            </a:xfrm>
            <a:prstGeom prst="rect">
              <a:avLst/>
            </a:prstGeom>
          </p:spPr>
          <p:txBody>
            <a:bodyPr wrap="square" lIns="0" tIns="0" rIns="0" bIns="0">
              <a:spAutoFit/>
            </a:bodyPr>
            <a:lstStyle/>
            <a:p>
              <a:pPr rtl="0">
                <a:spcBef>
                  <a:spcPts val="0"/>
                </a:spcBef>
                <a:spcAft>
                  <a:spcPts val="0"/>
                </a:spcAft>
              </a:pPr>
              <a:r>
                <a:rPr lang="en-GB" sz="2000" b="0" i="0" u="none" strike="noStrike" dirty="0">
                  <a:solidFill>
                    <a:srgbClr val="000000"/>
                  </a:solidFill>
                  <a:effectLst/>
                  <a:latin typeface="Twinkl" panose="02000000000000000000" pitchFamily="2" charset="77"/>
                </a:rPr>
                <a:t>Valentine believed that people should be able to get married if they wanted to. As he was a priest, he began to help people to get married in secret. </a:t>
              </a:r>
              <a:endParaRPr lang="en-GB" sz="2400" b="0" i="0" u="none" strike="noStrike" dirty="0">
                <a:solidFill>
                  <a:srgbClr val="1C1C1C"/>
                </a:solidFill>
                <a:effectLst/>
                <a:latin typeface="Twinkl" panose="02000000000000000000" pitchFamily="2" charset="77"/>
              </a:endParaRPr>
            </a:p>
          </p:txBody>
        </p:sp>
      </p:grpSp>
      <p:grpSp>
        <p:nvGrpSpPr>
          <p:cNvPr id="15" name="Group 14">
            <a:extLst>
              <a:ext uri="{FF2B5EF4-FFF2-40B4-BE49-F238E27FC236}">
                <a16:creationId xmlns:a16="http://schemas.microsoft.com/office/drawing/2014/main" id="{95FB520B-CB1B-0034-5240-9F247126A16C}"/>
              </a:ext>
            </a:extLst>
          </p:cNvPr>
          <p:cNvGrpSpPr/>
          <p:nvPr/>
        </p:nvGrpSpPr>
        <p:grpSpPr>
          <a:xfrm>
            <a:off x="526828" y="3534433"/>
            <a:ext cx="2743200" cy="2743200"/>
            <a:chOff x="1469985" y="3657600"/>
            <a:chExt cx="2743200" cy="2743200"/>
          </a:xfrm>
        </p:grpSpPr>
        <p:sp>
          <p:nvSpPr>
            <p:cNvPr id="16" name="Oval 15">
              <a:extLst>
                <a:ext uri="{FF2B5EF4-FFF2-40B4-BE49-F238E27FC236}">
                  <a16:creationId xmlns:a16="http://schemas.microsoft.com/office/drawing/2014/main" id="{C974575A-EAF3-2D8F-9E62-90F0A8D0A780}"/>
                </a:ext>
              </a:extLst>
            </p:cNvPr>
            <p:cNvSpPr/>
            <p:nvPr/>
          </p:nvSpPr>
          <p:spPr>
            <a:xfrm>
              <a:off x="1469985" y="3657600"/>
              <a:ext cx="2743200" cy="2743200"/>
            </a:xfrm>
            <a:prstGeom prst="ellipse">
              <a:avLst/>
            </a:prstGeom>
            <a:solidFill>
              <a:srgbClr val="F05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0D8A65D-BA91-65DF-B6F5-ABE756D954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247" t="-12758"/>
            <a:stretch/>
          </p:blipFill>
          <p:spPr>
            <a:xfrm>
              <a:off x="1469985" y="3657600"/>
              <a:ext cx="2743200" cy="2743200"/>
            </a:xfrm>
            <a:prstGeom prst="ellipse">
              <a:avLst/>
            </a:prstGeom>
          </p:spPr>
        </p:pic>
      </p:grpSp>
    </p:spTree>
    <p:extLst>
      <p:ext uri="{BB962C8B-B14F-4D97-AF65-F5344CB8AC3E}">
        <p14:creationId xmlns:p14="http://schemas.microsoft.com/office/powerpoint/2010/main" val="285680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500"/>
                            </p:stCondLst>
                            <p:childTnLst>
                              <p:par>
                                <p:cTn id="19" presetID="1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ppt_x</p:attrName>
                                        </p:attrNameLst>
                                      </p:cBhvr>
                                      <p:tavLst>
                                        <p:tav tm="0">
                                          <p:val>
                                            <p:strVal val="#ppt_x-#ppt_w*1.125000"/>
                                          </p:val>
                                        </p:tav>
                                        <p:tav tm="100000">
                                          <p:val>
                                            <p:strVal val="#ppt_x"/>
                                          </p:val>
                                        </p:tav>
                                      </p:tavLst>
                                    </p:anim>
                                    <p:animEffect transition="in" filter="wipe(righ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CF5F259C-AC6C-3851-B81F-BCFAA8B8CD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4642" y="254537"/>
            <a:ext cx="8623141" cy="6331458"/>
          </a:xfrm>
          <a:prstGeom prst="roundRect">
            <a:avLst>
              <a:gd name="adj" fmla="val 4561"/>
            </a:avLst>
          </a:prstGeom>
        </p:spPr>
      </p:pic>
      <p:sp>
        <p:nvSpPr>
          <p:cNvPr id="5" name="Rounded Rectangle 4">
            <a:extLst>
              <a:ext uri="{FF2B5EF4-FFF2-40B4-BE49-F238E27FC236}">
                <a16:creationId xmlns:a16="http://schemas.microsoft.com/office/drawing/2014/main" id="{774F2973-9A46-11FC-B70E-9FE3335EBA7D}"/>
              </a:ext>
            </a:extLst>
          </p:cNvPr>
          <p:cNvSpPr/>
          <p:nvPr/>
        </p:nvSpPr>
        <p:spPr>
          <a:xfrm>
            <a:off x="502842" y="4745620"/>
            <a:ext cx="8126739" cy="1659333"/>
          </a:xfrm>
          <a:prstGeom prst="roundRect">
            <a:avLst>
              <a:gd name="adj" fmla="val 50000"/>
            </a:avLst>
          </a:prstGeom>
          <a:solidFill>
            <a:srgbClr val="FACCCB"/>
          </a:solidFill>
          <a:ln w="41275">
            <a:solidFill>
              <a:srgbClr val="F05B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0" i="0" dirty="0">
                <a:solidFill>
                  <a:srgbClr val="000000"/>
                </a:solidFill>
                <a:effectLst/>
                <a:latin typeface="Twinkl" panose="02000000000000000000" pitchFamily="2" charset="77"/>
              </a:rPr>
              <a:t>But Claudius soon found out that Valentine was marrying people in secret. He was very angry and ordered that Valentine be arrested and imprisoned.</a:t>
            </a:r>
            <a:endParaRPr lang="en-US" sz="2000" dirty="0">
              <a:latin typeface="Twinkl" panose="02000000000000000000" pitchFamily="2" charset="77"/>
            </a:endParaRPr>
          </a:p>
        </p:txBody>
      </p:sp>
    </p:spTree>
    <p:extLst>
      <p:ext uri="{BB962C8B-B14F-4D97-AF65-F5344CB8AC3E}">
        <p14:creationId xmlns:p14="http://schemas.microsoft.com/office/powerpoint/2010/main" val="5972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583DDC-C37F-3EF2-5E0A-7ABB7ED477D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54642" y="254537"/>
            <a:ext cx="8623141" cy="6331458"/>
          </a:xfrm>
          <a:prstGeom prst="roundRect">
            <a:avLst>
              <a:gd name="adj" fmla="val 4561"/>
            </a:avLst>
          </a:prstGeom>
        </p:spPr>
      </p:pic>
      <p:sp>
        <p:nvSpPr>
          <p:cNvPr id="4" name="Rounded Rectangle 3">
            <a:extLst>
              <a:ext uri="{FF2B5EF4-FFF2-40B4-BE49-F238E27FC236}">
                <a16:creationId xmlns:a16="http://schemas.microsoft.com/office/drawing/2014/main" id="{868F4ECB-EF62-B6CE-45B5-5DB8E50467E2}"/>
              </a:ext>
            </a:extLst>
          </p:cNvPr>
          <p:cNvSpPr/>
          <p:nvPr/>
        </p:nvSpPr>
        <p:spPr>
          <a:xfrm>
            <a:off x="502842" y="5197033"/>
            <a:ext cx="8126739" cy="1207920"/>
          </a:xfrm>
          <a:prstGeom prst="roundRect">
            <a:avLst>
              <a:gd name="adj" fmla="val 50000"/>
            </a:avLst>
          </a:prstGeom>
          <a:solidFill>
            <a:srgbClr val="FACCCB"/>
          </a:solidFill>
          <a:ln w="41275">
            <a:solidFill>
              <a:srgbClr val="F05B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0" i="0" dirty="0">
                <a:solidFill>
                  <a:srgbClr val="000000"/>
                </a:solidFill>
                <a:effectLst/>
                <a:latin typeface="Twinkl" panose="02000000000000000000" pitchFamily="2" charset="77"/>
              </a:rPr>
              <a:t>While </a:t>
            </a:r>
            <a:r>
              <a:rPr lang="en-GB" sz="2000" b="0" i="0" u="none" strike="noStrike" dirty="0">
                <a:solidFill>
                  <a:srgbClr val="1C1C1C"/>
                </a:solidFill>
                <a:effectLst/>
                <a:latin typeface="Twinkl" panose="02000000000000000000" pitchFamily="2" charset="77"/>
              </a:rPr>
              <a:t>in jail, Valentine became a teacher to his jailer’s blind daughter, Julia.</a:t>
            </a:r>
            <a:endParaRPr lang="en-US" sz="2000" dirty="0">
              <a:latin typeface="Twinkl" panose="02000000000000000000" pitchFamily="2" charset="77"/>
            </a:endParaRPr>
          </a:p>
        </p:txBody>
      </p:sp>
    </p:spTree>
    <p:extLst>
      <p:ext uri="{BB962C8B-B14F-4D97-AF65-F5344CB8AC3E}">
        <p14:creationId xmlns:p14="http://schemas.microsoft.com/office/powerpoint/2010/main" val="23222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583DDC-C37F-3EF2-5E0A-7ABB7ED477D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54642" y="254537"/>
            <a:ext cx="8623141" cy="6331458"/>
          </a:xfrm>
          <a:prstGeom prst="roundRect">
            <a:avLst>
              <a:gd name="adj" fmla="val 4561"/>
            </a:avLst>
          </a:prstGeom>
        </p:spPr>
      </p:pic>
      <p:sp>
        <p:nvSpPr>
          <p:cNvPr id="4" name="Rounded Rectangle 3">
            <a:extLst>
              <a:ext uri="{FF2B5EF4-FFF2-40B4-BE49-F238E27FC236}">
                <a16:creationId xmlns:a16="http://schemas.microsoft.com/office/drawing/2014/main" id="{868F4ECB-EF62-B6CE-45B5-5DB8E50467E2}"/>
              </a:ext>
            </a:extLst>
          </p:cNvPr>
          <p:cNvSpPr/>
          <p:nvPr/>
        </p:nvSpPr>
        <p:spPr>
          <a:xfrm>
            <a:off x="502842" y="4826643"/>
            <a:ext cx="8126739" cy="1578310"/>
          </a:xfrm>
          <a:prstGeom prst="roundRect">
            <a:avLst>
              <a:gd name="adj" fmla="val 50000"/>
            </a:avLst>
          </a:prstGeom>
          <a:solidFill>
            <a:srgbClr val="FACCCB"/>
          </a:solidFill>
          <a:ln w="41275">
            <a:solidFill>
              <a:srgbClr val="F05B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0" i="0" dirty="0">
                <a:solidFill>
                  <a:srgbClr val="000000"/>
                </a:solidFill>
                <a:effectLst/>
                <a:latin typeface="Twinkl" panose="02000000000000000000" pitchFamily="2" charset="77"/>
              </a:rPr>
              <a:t>It is believed by many that Valentine performed a miracle when he asked God to cure Julia's blindness. After she was cured, Julia's father converted to Christianity.</a:t>
            </a:r>
            <a:endParaRPr lang="en-US" sz="2000" dirty="0">
              <a:latin typeface="Twinkl" panose="02000000000000000000" pitchFamily="2" charset="77"/>
            </a:endParaRPr>
          </a:p>
        </p:txBody>
      </p:sp>
    </p:spTree>
    <p:extLst>
      <p:ext uri="{BB962C8B-B14F-4D97-AF65-F5344CB8AC3E}">
        <p14:creationId xmlns:p14="http://schemas.microsoft.com/office/powerpoint/2010/main" val="379824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7805C65-8829-C4D0-1EC4-9FE51452AA32}"/>
              </a:ext>
            </a:extLst>
          </p:cNvPr>
          <p:cNvGrpSpPr/>
          <p:nvPr/>
        </p:nvGrpSpPr>
        <p:grpSpPr>
          <a:xfrm>
            <a:off x="526828" y="573839"/>
            <a:ext cx="7792018" cy="2743199"/>
            <a:chOff x="675991" y="3557132"/>
            <a:chExt cx="7792018" cy="2743199"/>
          </a:xfrm>
        </p:grpSpPr>
        <p:sp>
          <p:nvSpPr>
            <p:cNvPr id="7" name="Rounded Rectangle 6">
              <a:extLst>
                <a:ext uri="{FF2B5EF4-FFF2-40B4-BE49-F238E27FC236}">
                  <a16:creationId xmlns:a16="http://schemas.microsoft.com/office/drawing/2014/main" id="{62ED9782-785F-FE72-A129-758E8AFF73E4}"/>
                </a:ext>
              </a:extLst>
            </p:cNvPr>
            <p:cNvSpPr/>
            <p:nvPr/>
          </p:nvSpPr>
          <p:spPr>
            <a:xfrm>
              <a:off x="675991" y="3557132"/>
              <a:ext cx="7792018" cy="2743199"/>
            </a:xfrm>
            <a:prstGeom prst="roundRect">
              <a:avLst>
                <a:gd name="adj" fmla="val 50000"/>
              </a:avLst>
            </a:prstGeom>
            <a:solidFill>
              <a:srgbClr val="FACCCB"/>
            </a:solidFill>
            <a:ln w="41275">
              <a:solidFill>
                <a:srgbClr val="F05B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a:extLst>
                <a:ext uri="{FF2B5EF4-FFF2-40B4-BE49-F238E27FC236}">
                  <a16:creationId xmlns:a16="http://schemas.microsoft.com/office/drawing/2014/main" id="{D9CF9AFB-A89D-7BBC-0290-0AC13B7B7CF3}"/>
                </a:ext>
              </a:extLst>
            </p:cNvPr>
            <p:cNvSpPr/>
            <p:nvPr/>
          </p:nvSpPr>
          <p:spPr>
            <a:xfrm>
              <a:off x="1222257" y="4149749"/>
              <a:ext cx="4826643" cy="1538883"/>
            </a:xfrm>
            <a:prstGeom prst="rect">
              <a:avLst/>
            </a:prstGeom>
          </p:spPr>
          <p:txBody>
            <a:bodyPr wrap="square" lIns="0" tIns="0" rIns="0" bIns="0">
              <a:spAutoFit/>
            </a:bodyPr>
            <a:lstStyle/>
            <a:p>
              <a:pPr rtl="0">
                <a:spcBef>
                  <a:spcPts val="0"/>
                </a:spcBef>
                <a:spcAft>
                  <a:spcPts val="0"/>
                </a:spcAft>
              </a:pPr>
              <a:r>
                <a:rPr lang="en-GB" sz="2000" b="0" i="0" u="none" strike="noStrike" dirty="0">
                  <a:solidFill>
                    <a:srgbClr val="1C1C1C"/>
                  </a:solidFill>
                  <a:effectLst/>
                  <a:latin typeface="Twinkl" panose="02000000000000000000" pitchFamily="2" charset="77"/>
                </a:rPr>
                <a:t>On the day that Valentine died, he wrote Julia a goodbye letter and signed it from ‘your Valentine’. </a:t>
              </a:r>
              <a:r>
                <a:rPr lang="en-GB" sz="2000" b="0" i="0" dirty="0">
                  <a:solidFill>
                    <a:srgbClr val="000000"/>
                  </a:solidFill>
                  <a:effectLst/>
                  <a:latin typeface="Twinkl" panose="02000000000000000000" pitchFamily="2" charset="77"/>
                </a:rPr>
                <a:t>Julia was able to read the note because God had cured her blindness. </a:t>
              </a:r>
              <a:r>
                <a:rPr lang="en-GB" sz="2000" b="0" i="0" u="none" strike="noStrike" dirty="0">
                  <a:solidFill>
                    <a:srgbClr val="1C1C1C"/>
                  </a:solidFill>
                  <a:effectLst/>
                  <a:latin typeface="Twinkl" panose="02000000000000000000" pitchFamily="2" charset="77"/>
                </a:rPr>
                <a:t>He died on the 14</a:t>
              </a:r>
              <a:r>
                <a:rPr lang="en-GB" sz="2000" b="0" i="0" u="none" strike="noStrike" baseline="30000" dirty="0">
                  <a:solidFill>
                    <a:srgbClr val="1C1C1C"/>
                  </a:solidFill>
                  <a:effectLst/>
                  <a:latin typeface="Twinkl" panose="02000000000000000000" pitchFamily="2" charset="77"/>
                </a:rPr>
                <a:t>th</a:t>
              </a:r>
              <a:r>
                <a:rPr lang="en-GB" sz="2000" b="0" i="0" u="none" strike="noStrike" dirty="0">
                  <a:solidFill>
                    <a:srgbClr val="1C1C1C"/>
                  </a:solidFill>
                  <a:effectLst/>
                  <a:latin typeface="Twinkl" panose="02000000000000000000" pitchFamily="2" charset="77"/>
                </a:rPr>
                <a:t> February.</a:t>
              </a:r>
            </a:p>
          </p:txBody>
        </p:sp>
      </p:grpSp>
      <p:grpSp>
        <p:nvGrpSpPr>
          <p:cNvPr id="9" name="Group 8">
            <a:extLst>
              <a:ext uri="{FF2B5EF4-FFF2-40B4-BE49-F238E27FC236}">
                <a16:creationId xmlns:a16="http://schemas.microsoft.com/office/drawing/2014/main" id="{437528C2-D41F-02F2-F607-3620FE23345C}"/>
              </a:ext>
            </a:extLst>
          </p:cNvPr>
          <p:cNvGrpSpPr/>
          <p:nvPr/>
        </p:nvGrpSpPr>
        <p:grpSpPr>
          <a:xfrm rot="659884">
            <a:off x="5873972" y="567307"/>
            <a:ext cx="2743200" cy="2756261"/>
            <a:chOff x="4413539" y="3578498"/>
            <a:chExt cx="2743200" cy="2756261"/>
          </a:xfrm>
        </p:grpSpPr>
        <p:sp>
          <p:nvSpPr>
            <p:cNvPr id="10" name="Oval 9">
              <a:extLst>
                <a:ext uri="{FF2B5EF4-FFF2-40B4-BE49-F238E27FC236}">
                  <a16:creationId xmlns:a16="http://schemas.microsoft.com/office/drawing/2014/main" id="{274B186B-7AA0-2555-70DB-2671495EDAD5}"/>
                </a:ext>
              </a:extLst>
            </p:cNvPr>
            <p:cNvSpPr/>
            <p:nvPr/>
          </p:nvSpPr>
          <p:spPr>
            <a:xfrm>
              <a:off x="4413539" y="3585029"/>
              <a:ext cx="2743200" cy="2743200"/>
            </a:xfrm>
            <a:prstGeom prst="ellipse">
              <a:avLst/>
            </a:prstGeom>
            <a:solidFill>
              <a:srgbClr val="F05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A05FE50-E379-DC7C-82D0-D214D6BFCB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4597" t="-14726" r="-34547" b="-13050"/>
            <a:stretch/>
          </p:blipFill>
          <p:spPr>
            <a:xfrm>
              <a:off x="4420753" y="3578498"/>
              <a:ext cx="2724411" cy="2756261"/>
            </a:xfrm>
            <a:prstGeom prst="ellipse">
              <a:avLst/>
            </a:prstGeom>
          </p:spPr>
        </p:pic>
      </p:grpSp>
      <p:grpSp>
        <p:nvGrpSpPr>
          <p:cNvPr id="12" name="Group 11">
            <a:extLst>
              <a:ext uri="{FF2B5EF4-FFF2-40B4-BE49-F238E27FC236}">
                <a16:creationId xmlns:a16="http://schemas.microsoft.com/office/drawing/2014/main" id="{15C8E3C8-2F2B-AADB-08AC-0707ABA8E7FE}"/>
              </a:ext>
            </a:extLst>
          </p:cNvPr>
          <p:cNvGrpSpPr/>
          <p:nvPr/>
        </p:nvGrpSpPr>
        <p:grpSpPr>
          <a:xfrm>
            <a:off x="809283" y="3534433"/>
            <a:ext cx="7792018" cy="2743199"/>
            <a:chOff x="842696" y="616351"/>
            <a:chExt cx="7792018" cy="2743199"/>
          </a:xfrm>
        </p:grpSpPr>
        <p:sp>
          <p:nvSpPr>
            <p:cNvPr id="13" name="Rounded Rectangle 12">
              <a:extLst>
                <a:ext uri="{FF2B5EF4-FFF2-40B4-BE49-F238E27FC236}">
                  <a16:creationId xmlns:a16="http://schemas.microsoft.com/office/drawing/2014/main" id="{400225F1-BE2B-BF7E-DF44-F8265F209DC5}"/>
                </a:ext>
              </a:extLst>
            </p:cNvPr>
            <p:cNvSpPr/>
            <p:nvPr/>
          </p:nvSpPr>
          <p:spPr>
            <a:xfrm>
              <a:off x="842696" y="616351"/>
              <a:ext cx="7792018" cy="2743199"/>
            </a:xfrm>
            <a:prstGeom prst="roundRect">
              <a:avLst>
                <a:gd name="adj" fmla="val 50000"/>
              </a:avLst>
            </a:prstGeom>
            <a:solidFill>
              <a:srgbClr val="FACCCB"/>
            </a:solidFill>
            <a:ln w="41275">
              <a:solidFill>
                <a:srgbClr val="F05B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a:extLst>
                <a:ext uri="{FF2B5EF4-FFF2-40B4-BE49-F238E27FC236}">
                  <a16:creationId xmlns:a16="http://schemas.microsoft.com/office/drawing/2014/main" id="{FF85755C-EF93-2E65-8432-2D72AB76CF7C}"/>
                </a:ext>
              </a:extLst>
            </p:cNvPr>
            <p:cNvSpPr/>
            <p:nvPr/>
          </p:nvSpPr>
          <p:spPr>
            <a:xfrm>
              <a:off x="3519829" y="1372397"/>
              <a:ext cx="4576474" cy="1231106"/>
            </a:xfrm>
            <a:prstGeom prst="rect">
              <a:avLst/>
            </a:prstGeom>
          </p:spPr>
          <p:txBody>
            <a:bodyPr wrap="square" lIns="0" tIns="0" rIns="0" bIns="0">
              <a:spAutoFit/>
            </a:bodyPr>
            <a:lstStyle/>
            <a:p>
              <a:pPr rtl="0">
                <a:spcBef>
                  <a:spcPts val="0"/>
                </a:spcBef>
                <a:spcAft>
                  <a:spcPts val="0"/>
                </a:spcAft>
              </a:pPr>
              <a:r>
                <a:rPr lang="en-GB" sz="2000" b="0" i="0" u="none" strike="noStrike" dirty="0">
                  <a:solidFill>
                    <a:srgbClr val="000000"/>
                  </a:solidFill>
                  <a:effectLst/>
                  <a:latin typeface="Twinkl" panose="02000000000000000000" pitchFamily="2" charset="77"/>
                </a:rPr>
                <a:t>After he died, Valentine was made a saint by the Catholic church. He is known as a martyr. This is somebody who is killed because of their beliefs. </a:t>
              </a:r>
              <a:endParaRPr lang="en-GB" sz="2800" b="0" i="0" u="none" strike="noStrike" dirty="0">
                <a:solidFill>
                  <a:srgbClr val="1C1C1C"/>
                </a:solidFill>
                <a:effectLst/>
                <a:latin typeface="Twinkl" panose="02000000000000000000" pitchFamily="2" charset="77"/>
              </a:endParaRPr>
            </a:p>
          </p:txBody>
        </p:sp>
      </p:grpSp>
      <p:grpSp>
        <p:nvGrpSpPr>
          <p:cNvPr id="15" name="Group 14">
            <a:extLst>
              <a:ext uri="{FF2B5EF4-FFF2-40B4-BE49-F238E27FC236}">
                <a16:creationId xmlns:a16="http://schemas.microsoft.com/office/drawing/2014/main" id="{95FB520B-CB1B-0034-5240-9F247126A16C}"/>
              </a:ext>
            </a:extLst>
          </p:cNvPr>
          <p:cNvGrpSpPr/>
          <p:nvPr/>
        </p:nvGrpSpPr>
        <p:grpSpPr>
          <a:xfrm>
            <a:off x="526828" y="3534433"/>
            <a:ext cx="2743200" cy="2743200"/>
            <a:chOff x="1469985" y="3657600"/>
            <a:chExt cx="2743200" cy="2743200"/>
          </a:xfrm>
        </p:grpSpPr>
        <p:sp>
          <p:nvSpPr>
            <p:cNvPr id="16" name="Oval 15">
              <a:extLst>
                <a:ext uri="{FF2B5EF4-FFF2-40B4-BE49-F238E27FC236}">
                  <a16:creationId xmlns:a16="http://schemas.microsoft.com/office/drawing/2014/main" id="{C974575A-EAF3-2D8F-9E62-90F0A8D0A780}"/>
                </a:ext>
              </a:extLst>
            </p:cNvPr>
            <p:cNvSpPr/>
            <p:nvPr/>
          </p:nvSpPr>
          <p:spPr>
            <a:xfrm>
              <a:off x="1469985" y="3657600"/>
              <a:ext cx="2743200" cy="2743200"/>
            </a:xfrm>
            <a:prstGeom prst="ellipse">
              <a:avLst/>
            </a:prstGeom>
            <a:solidFill>
              <a:srgbClr val="F05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0D8A65D-BA91-65DF-B6F5-ABE756D954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177" t="-15846" r="-21177"/>
            <a:stretch/>
          </p:blipFill>
          <p:spPr>
            <a:xfrm>
              <a:off x="1469985" y="3657600"/>
              <a:ext cx="2743200" cy="2743200"/>
            </a:xfrm>
            <a:prstGeom prst="ellipse">
              <a:avLst/>
            </a:prstGeom>
          </p:spPr>
        </p:pic>
      </p:grpSp>
    </p:spTree>
    <p:extLst>
      <p:ext uri="{BB962C8B-B14F-4D97-AF65-F5344CB8AC3E}">
        <p14:creationId xmlns:p14="http://schemas.microsoft.com/office/powerpoint/2010/main" val="344991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500"/>
                            </p:stCondLst>
                            <p:childTnLst>
                              <p:par>
                                <p:cTn id="19" presetID="1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ppt_x</p:attrName>
                                        </p:attrNameLst>
                                      </p:cBhvr>
                                      <p:tavLst>
                                        <p:tav tm="0">
                                          <p:val>
                                            <p:strVal val="#ppt_x-#ppt_w*1.125000"/>
                                          </p:val>
                                        </p:tav>
                                        <p:tav tm="100000">
                                          <p:val>
                                            <p:strVal val="#ppt_x"/>
                                          </p:val>
                                        </p:tav>
                                      </p:tavLst>
                                    </p:anim>
                                    <p:animEffect transition="in" filter="wipe(righ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ED3577B-0E07-1B82-5DDB-A20F0A1E1767}"/>
              </a:ext>
            </a:extLst>
          </p:cNvPr>
          <p:cNvGrpSpPr/>
          <p:nvPr/>
        </p:nvGrpSpPr>
        <p:grpSpPr>
          <a:xfrm>
            <a:off x="526828" y="573839"/>
            <a:ext cx="7792018" cy="2743199"/>
            <a:chOff x="675991" y="3557132"/>
            <a:chExt cx="7792018" cy="2743199"/>
          </a:xfrm>
        </p:grpSpPr>
        <p:sp>
          <p:nvSpPr>
            <p:cNvPr id="4" name="Rounded Rectangle 3">
              <a:extLst>
                <a:ext uri="{FF2B5EF4-FFF2-40B4-BE49-F238E27FC236}">
                  <a16:creationId xmlns:a16="http://schemas.microsoft.com/office/drawing/2014/main" id="{6119ADFF-C82C-9EFD-3374-FD3E6D801756}"/>
                </a:ext>
              </a:extLst>
            </p:cNvPr>
            <p:cNvSpPr/>
            <p:nvPr/>
          </p:nvSpPr>
          <p:spPr>
            <a:xfrm>
              <a:off x="675991" y="3557132"/>
              <a:ext cx="7792018" cy="2743199"/>
            </a:xfrm>
            <a:prstGeom prst="roundRect">
              <a:avLst>
                <a:gd name="adj" fmla="val 50000"/>
              </a:avLst>
            </a:prstGeom>
            <a:solidFill>
              <a:srgbClr val="FACCCB"/>
            </a:solidFill>
            <a:ln w="41275">
              <a:solidFill>
                <a:srgbClr val="F05B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a:extLst>
                <a:ext uri="{FF2B5EF4-FFF2-40B4-BE49-F238E27FC236}">
                  <a16:creationId xmlns:a16="http://schemas.microsoft.com/office/drawing/2014/main" id="{3C0C7C2B-05CB-3645-8E29-C1459BB14367}"/>
                </a:ext>
              </a:extLst>
            </p:cNvPr>
            <p:cNvSpPr/>
            <p:nvPr/>
          </p:nvSpPr>
          <p:spPr>
            <a:xfrm>
              <a:off x="1129660" y="4312761"/>
              <a:ext cx="4826643" cy="1231106"/>
            </a:xfrm>
            <a:prstGeom prst="rect">
              <a:avLst/>
            </a:prstGeom>
          </p:spPr>
          <p:txBody>
            <a:bodyPr wrap="square" lIns="0" tIns="0" rIns="0" bIns="0">
              <a:spAutoFit/>
            </a:bodyPr>
            <a:lstStyle/>
            <a:p>
              <a:pPr rtl="0">
                <a:spcBef>
                  <a:spcPts val="0"/>
                </a:spcBef>
                <a:spcAft>
                  <a:spcPts val="0"/>
                </a:spcAft>
              </a:pPr>
              <a:r>
                <a:rPr lang="en-GB" sz="2000" b="0" i="0" dirty="0">
                  <a:solidFill>
                    <a:srgbClr val="000000"/>
                  </a:solidFill>
                  <a:effectLst/>
                  <a:latin typeface="Twinkl" panose="02000000000000000000" pitchFamily="2" charset="77"/>
                </a:rPr>
                <a:t>Today, we celebrate St. Valentine's Day by sending notes, giving gifts and being kind to people we care about. </a:t>
              </a:r>
              <a:r>
                <a:rPr lang="en-GB" sz="2000" b="0" i="0" u="none" strike="noStrike" dirty="0">
                  <a:solidFill>
                    <a:srgbClr val="1C1C1C"/>
                  </a:solidFill>
                  <a:effectLst/>
                  <a:latin typeface="Twinkl" panose="02000000000000000000" pitchFamily="2" charset="77"/>
                </a:rPr>
                <a:t>How will you celebrate it?</a:t>
              </a:r>
              <a:endParaRPr lang="en-GB" sz="2000" b="0" dirty="0">
                <a:effectLst/>
                <a:latin typeface="Twinkl" panose="02000000000000000000" pitchFamily="2" charset="77"/>
              </a:endParaRPr>
            </a:p>
          </p:txBody>
        </p:sp>
      </p:grpSp>
      <p:grpSp>
        <p:nvGrpSpPr>
          <p:cNvPr id="6" name="Group 5">
            <a:extLst>
              <a:ext uri="{FF2B5EF4-FFF2-40B4-BE49-F238E27FC236}">
                <a16:creationId xmlns:a16="http://schemas.microsoft.com/office/drawing/2014/main" id="{E50C195D-9DF9-7B8D-9CB2-698098E76942}"/>
              </a:ext>
            </a:extLst>
          </p:cNvPr>
          <p:cNvGrpSpPr/>
          <p:nvPr/>
        </p:nvGrpSpPr>
        <p:grpSpPr>
          <a:xfrm>
            <a:off x="5873972" y="567307"/>
            <a:ext cx="2743200" cy="2756261"/>
            <a:chOff x="4413539" y="3578498"/>
            <a:chExt cx="2743200" cy="2756261"/>
          </a:xfrm>
        </p:grpSpPr>
        <p:sp>
          <p:nvSpPr>
            <p:cNvPr id="7" name="Oval 6">
              <a:extLst>
                <a:ext uri="{FF2B5EF4-FFF2-40B4-BE49-F238E27FC236}">
                  <a16:creationId xmlns:a16="http://schemas.microsoft.com/office/drawing/2014/main" id="{A6B32157-3D3A-B352-323E-E51841246019}"/>
                </a:ext>
              </a:extLst>
            </p:cNvPr>
            <p:cNvSpPr/>
            <p:nvPr/>
          </p:nvSpPr>
          <p:spPr>
            <a:xfrm>
              <a:off x="4413539" y="3585029"/>
              <a:ext cx="2743200" cy="2743200"/>
            </a:xfrm>
            <a:prstGeom prst="ellipse">
              <a:avLst/>
            </a:prstGeom>
            <a:solidFill>
              <a:srgbClr val="F05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FE87D5A-0B93-A2C6-668F-C7060EBE13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91" t="-28076" r="-8833" b="-14212"/>
            <a:stretch/>
          </p:blipFill>
          <p:spPr>
            <a:xfrm>
              <a:off x="4420753" y="3578498"/>
              <a:ext cx="2724411" cy="2756261"/>
            </a:xfrm>
            <a:prstGeom prst="ellipse">
              <a:avLst/>
            </a:prstGeom>
          </p:spPr>
        </p:pic>
      </p:grpSp>
      <p:pic>
        <p:nvPicPr>
          <p:cNvPr id="10" name="Picture 9" descr="A picture containing toy, doll&#10;&#10;Description automatically generated">
            <a:extLst>
              <a:ext uri="{FF2B5EF4-FFF2-40B4-BE49-F238E27FC236}">
                <a16:creationId xmlns:a16="http://schemas.microsoft.com/office/drawing/2014/main" id="{04A8D207-516A-B324-96AD-1EC41FF2FB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0078" y="3477324"/>
            <a:ext cx="4794910" cy="3114516"/>
          </a:xfrm>
          <a:prstGeom prst="rect">
            <a:avLst/>
          </a:prstGeom>
        </p:spPr>
      </p:pic>
      <p:pic>
        <p:nvPicPr>
          <p:cNvPr id="12" name="Picture 11">
            <a:extLst>
              <a:ext uri="{FF2B5EF4-FFF2-40B4-BE49-F238E27FC236}">
                <a16:creationId xmlns:a16="http://schemas.microsoft.com/office/drawing/2014/main" id="{4AA27D98-4EB8-2244-839D-E7FCECD518E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26438" y="3380676"/>
            <a:ext cx="2992408" cy="3207550"/>
          </a:xfrm>
          <a:prstGeom prst="rect">
            <a:avLst/>
          </a:prstGeom>
        </p:spPr>
      </p:pic>
    </p:spTree>
    <p:extLst>
      <p:ext uri="{BB962C8B-B14F-4D97-AF65-F5344CB8AC3E}">
        <p14:creationId xmlns:p14="http://schemas.microsoft.com/office/powerpoint/2010/main" val="411679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81d2601-ac4a-494f-8100-c02fa7025f7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CFE0D50629964791EA6E8FBE13E5D7" ma:contentTypeVersion="16" ma:contentTypeDescription="Create a new document." ma:contentTypeScope="" ma:versionID="ae4f044279c3a20320a7eab0267c8500">
  <xsd:schema xmlns:xsd="http://www.w3.org/2001/XMLSchema" xmlns:xs="http://www.w3.org/2001/XMLSchema" xmlns:p="http://schemas.microsoft.com/office/2006/metadata/properties" xmlns:ns3="981d2601-ac4a-494f-8100-c02fa7025f74" xmlns:ns4="c500f761-2eb1-4f3f-b9d5-6c6925212c89" targetNamespace="http://schemas.microsoft.com/office/2006/metadata/properties" ma:root="true" ma:fieldsID="5aa8b975f2c4c44f02f743aff1ccdee0" ns3:_="" ns4:_="">
    <xsd:import namespace="981d2601-ac4a-494f-8100-c02fa7025f74"/>
    <xsd:import namespace="c500f761-2eb1-4f3f-b9d5-6c6925212c89"/>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LengthInSeconds" minOccurs="0"/>
                <xsd:element ref="ns3:MediaServiceOCR" minOccurs="0"/>
                <xsd:element ref="ns4:SharedWithUsers" minOccurs="0"/>
                <xsd:element ref="ns4:SharedWithDetails" minOccurs="0"/>
                <xsd:element ref="ns4:SharingHintHash" minOccurs="0"/>
                <xsd:element ref="ns3:_activity"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1d2601-ac4a-494f-8100-c02fa7025f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00f761-2eb1-4f3f-b9d5-6c6925212c8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964733-075C-4BA6-AD05-D3733E8AC03E}">
  <ds:schemaRefs>
    <ds:schemaRef ds:uri="http://www.w3.org/XML/1998/namespace"/>
    <ds:schemaRef ds:uri="http://schemas.microsoft.com/office/2006/documentManagement/types"/>
    <ds:schemaRef ds:uri="981d2601-ac4a-494f-8100-c02fa7025f74"/>
    <ds:schemaRef ds:uri="http://schemas.microsoft.com/office/2006/metadata/properties"/>
    <ds:schemaRef ds:uri="http://schemas.openxmlformats.org/package/2006/metadata/core-properties"/>
    <ds:schemaRef ds:uri="http://purl.org/dc/terms/"/>
    <ds:schemaRef ds:uri="http://purl.org/dc/elements/1.1/"/>
    <ds:schemaRef ds:uri="http://schemas.microsoft.com/office/infopath/2007/PartnerControls"/>
    <ds:schemaRef ds:uri="c500f761-2eb1-4f3f-b9d5-6c6925212c89"/>
    <ds:schemaRef ds:uri="http://purl.org/dc/dcmitype/"/>
  </ds:schemaRefs>
</ds:datastoreItem>
</file>

<file path=customXml/itemProps2.xml><?xml version="1.0" encoding="utf-8"?>
<ds:datastoreItem xmlns:ds="http://schemas.openxmlformats.org/officeDocument/2006/customXml" ds:itemID="{B9075594-4254-4279-8EBC-74673F7F648F}">
  <ds:schemaRefs>
    <ds:schemaRef ds:uri="http://schemas.microsoft.com/sharepoint/v3/contenttype/forms"/>
  </ds:schemaRefs>
</ds:datastoreItem>
</file>

<file path=customXml/itemProps3.xml><?xml version="1.0" encoding="utf-8"?>
<ds:datastoreItem xmlns:ds="http://schemas.openxmlformats.org/officeDocument/2006/customXml" ds:itemID="{25AC7934-CFB9-4FA5-A30C-8D60FE4EF9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1d2601-ac4a-494f-8100-c02fa7025f74"/>
    <ds:schemaRef ds:uri="c500f761-2eb1-4f3f-b9d5-6c6925212c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Slide Layouts</Template>
  <TotalTime>56</TotalTime>
  <Words>314</Words>
  <Application>Microsoft Office PowerPoint</Application>
  <PresentationFormat>On-screen Show (4:3)</PresentationFormat>
  <Paragraphs>11</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Roboto</vt:lpstr>
      <vt:lpstr>Twinkl</vt:lpstr>
      <vt:lpstr>Arial</vt:lpstr>
      <vt:lpstr>Calibri</vt:lpstr>
      <vt:lpstr>Slide Layouts</vt:lpstr>
      <vt:lpstr>Disclaimers/Guidance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Morag McNulty</cp:lastModifiedBy>
  <cp:revision>10</cp:revision>
  <dcterms:created xsi:type="dcterms:W3CDTF">2023-01-16T15:39:00Z</dcterms:created>
  <dcterms:modified xsi:type="dcterms:W3CDTF">2025-02-10T17:27:56Z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0x010100CCCFE0D50629964791EA6E8FBE13E5D7</vt:lpwstr>
  </property>
</Properties>
</file>